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Slab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Roboto SemiBold"/>
      <p:regular r:id="rId45"/>
      <p:bold r:id="rId46"/>
      <p:italic r:id="rId47"/>
      <p:boldItalic r:id="rId48"/>
    </p:embeddedFont>
    <p:embeddedFont>
      <p:font typeface="Lexend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bold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SemiBold-bold.fntdata"/><Relationship Id="rId45" Type="http://schemas.openxmlformats.org/officeDocument/2006/relationships/font" Target="fonts/Roboto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SemiBold-boldItalic.fntdata"/><Relationship Id="rId47" Type="http://schemas.openxmlformats.org/officeDocument/2006/relationships/font" Target="fonts/RobotoSemiBold-italic.fntdata"/><Relationship Id="rId49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Slab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Lexen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c2e03fe1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c2e03fe1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c2e03fe14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c2e03fe14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c2e03fe14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c2e03fe14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c2e03fe14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c2e03fe14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2e03fe1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c2e03fe1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2e03fe14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c2e03fe14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c2e03fe1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c2e03fe1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c2e03fe14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c2e03fe14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c2e03fe14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c2e03fe14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c2e03fe14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c2e03fe14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c2e03fe14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c2e03fe14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c2e03fe14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c2e03fe14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c2e03fe14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c2e03fe14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c2e03fe14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c2e03fe14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c2e03fe14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c2e03fe14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c2e03fe14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c2e03fe14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c2e03fe14d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c2e03fe14d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c2e03fe14d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c2e03fe14d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c2e03fe14d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c2e03fe14d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2e03fe14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c2e03fe14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c2e03fe14d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c2e03fe14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c2e03fe14d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c2e03fe14d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c2e03fe14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c2e03fe14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c2e03fe14d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c2e03fe14d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c2e03fe14d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c2e03fe14d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c2e03fe14d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c2e03fe14d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c2e03fe14d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c2e03fe14d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c2e03fe14d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c2e03fe14d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c2e03fe14d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c2e03fe14d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c2e03fe14d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c2e03fe14d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2e03fe1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c2e03fe1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2e03fe14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2e03fe14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15.jp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0" y="1808650"/>
            <a:ext cx="7031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5200">
                <a:solidFill>
                  <a:srgbClr val="0D2260"/>
                </a:solidFill>
                <a:latin typeface="Roboto"/>
                <a:ea typeface="Roboto"/>
                <a:cs typeface="Roboto"/>
                <a:sym typeface="Roboto"/>
              </a:rPr>
              <a:t>LAVORARE CON</a:t>
            </a:r>
            <a:r>
              <a:rPr b="1" lang="it" sz="52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it" sz="5200">
                <a:solidFill>
                  <a:srgbClr val="0D2260"/>
                </a:solidFill>
                <a:latin typeface="Roboto"/>
                <a:ea typeface="Roboto"/>
                <a:cs typeface="Roboto"/>
                <a:sym typeface="Roboto"/>
              </a:rPr>
              <a:t>L’IA</a:t>
            </a:r>
            <a:endParaRPr b="1" sz="5200">
              <a:solidFill>
                <a:srgbClr val="0D22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1123763" y="3442124"/>
            <a:ext cx="302700" cy="317100"/>
          </a:xfrm>
          <a:prstGeom prst="ellipse">
            <a:avLst/>
          </a:prstGeom>
          <a:noFill/>
          <a:ln cap="flat" cmpd="sng" w="4197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4" name="Google Shape;64;p14"/>
          <p:cNvSpPr/>
          <p:nvPr/>
        </p:nvSpPr>
        <p:spPr>
          <a:xfrm>
            <a:off x="1842894" y="3758661"/>
            <a:ext cx="302700" cy="317100"/>
          </a:xfrm>
          <a:prstGeom prst="ellipse">
            <a:avLst/>
          </a:prstGeom>
          <a:noFill/>
          <a:ln cap="flat" cmpd="sng" w="4197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5" name="Google Shape;65;p14"/>
          <p:cNvSpPr/>
          <p:nvPr/>
        </p:nvSpPr>
        <p:spPr>
          <a:xfrm>
            <a:off x="1842894" y="4295273"/>
            <a:ext cx="302700" cy="317100"/>
          </a:xfrm>
          <a:prstGeom prst="ellipse">
            <a:avLst/>
          </a:prstGeom>
          <a:noFill/>
          <a:ln cap="flat" cmpd="sng" w="4197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6" name="Google Shape;66;p14"/>
          <p:cNvSpPr/>
          <p:nvPr/>
        </p:nvSpPr>
        <p:spPr>
          <a:xfrm>
            <a:off x="1842894" y="3222050"/>
            <a:ext cx="302700" cy="317100"/>
          </a:xfrm>
          <a:prstGeom prst="ellipse">
            <a:avLst/>
          </a:prstGeom>
          <a:noFill/>
          <a:ln cap="flat" cmpd="sng" w="4197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7" name="Google Shape;67;p14"/>
          <p:cNvSpPr/>
          <p:nvPr/>
        </p:nvSpPr>
        <p:spPr>
          <a:xfrm>
            <a:off x="1123763" y="4075198"/>
            <a:ext cx="302700" cy="317100"/>
          </a:xfrm>
          <a:prstGeom prst="ellipse">
            <a:avLst/>
          </a:prstGeom>
          <a:noFill/>
          <a:ln cap="flat" cmpd="sng" w="4197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8" name="Google Shape;68;p14"/>
          <p:cNvSpPr/>
          <p:nvPr/>
        </p:nvSpPr>
        <p:spPr>
          <a:xfrm>
            <a:off x="3346341" y="3758661"/>
            <a:ext cx="302700" cy="317100"/>
          </a:xfrm>
          <a:prstGeom prst="ellipse">
            <a:avLst/>
          </a:prstGeom>
          <a:noFill/>
          <a:ln cap="flat" cmpd="sng" w="4197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cxnSp>
        <p:nvCxnSpPr>
          <p:cNvPr id="69" name="Google Shape;69;p14"/>
          <p:cNvCxnSpPr>
            <a:stCxn id="63" idx="6"/>
            <a:endCxn id="64" idx="2"/>
          </p:cNvCxnSpPr>
          <p:nvPr/>
        </p:nvCxnSpPr>
        <p:spPr>
          <a:xfrm>
            <a:off x="1426463" y="3600674"/>
            <a:ext cx="416400" cy="3165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>
            <a:endCxn id="64" idx="2"/>
          </p:cNvCxnSpPr>
          <p:nvPr/>
        </p:nvCxnSpPr>
        <p:spPr>
          <a:xfrm flipH="1" rot="10800000">
            <a:off x="1436994" y="3917211"/>
            <a:ext cx="405900" cy="3093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>
            <a:stCxn id="67" idx="6"/>
            <a:endCxn id="65" idx="2"/>
          </p:cNvCxnSpPr>
          <p:nvPr/>
        </p:nvCxnSpPr>
        <p:spPr>
          <a:xfrm>
            <a:off x="1426463" y="4233748"/>
            <a:ext cx="416400" cy="2202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/>
          <p:cNvCxnSpPr>
            <a:stCxn id="63" idx="6"/>
            <a:endCxn id="65" idx="2"/>
          </p:cNvCxnSpPr>
          <p:nvPr/>
        </p:nvCxnSpPr>
        <p:spPr>
          <a:xfrm>
            <a:off x="1426463" y="3600674"/>
            <a:ext cx="416400" cy="8532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>
            <a:stCxn id="63" idx="6"/>
            <a:endCxn id="66" idx="2"/>
          </p:cNvCxnSpPr>
          <p:nvPr/>
        </p:nvCxnSpPr>
        <p:spPr>
          <a:xfrm flipH="1" rot="10800000">
            <a:off x="1426463" y="3380474"/>
            <a:ext cx="416400" cy="2202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>
            <a:stCxn id="67" idx="6"/>
            <a:endCxn id="66" idx="2"/>
          </p:cNvCxnSpPr>
          <p:nvPr/>
        </p:nvCxnSpPr>
        <p:spPr>
          <a:xfrm flipH="1" rot="10800000">
            <a:off x="1426463" y="3380548"/>
            <a:ext cx="416400" cy="8532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>
            <a:stCxn id="76" idx="6"/>
            <a:endCxn id="68" idx="2"/>
          </p:cNvCxnSpPr>
          <p:nvPr/>
        </p:nvCxnSpPr>
        <p:spPr>
          <a:xfrm>
            <a:off x="2988665" y="3380600"/>
            <a:ext cx="357600" cy="5367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4"/>
          <p:cNvCxnSpPr>
            <a:stCxn id="78" idx="6"/>
            <a:endCxn id="68" idx="2"/>
          </p:cNvCxnSpPr>
          <p:nvPr/>
        </p:nvCxnSpPr>
        <p:spPr>
          <a:xfrm>
            <a:off x="2988665" y="3917211"/>
            <a:ext cx="357600" cy="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4"/>
          <p:cNvCxnSpPr>
            <a:stCxn id="80" idx="6"/>
            <a:endCxn id="68" idx="2"/>
          </p:cNvCxnSpPr>
          <p:nvPr/>
        </p:nvCxnSpPr>
        <p:spPr>
          <a:xfrm flipH="1" rot="10800000">
            <a:off x="2988665" y="3917123"/>
            <a:ext cx="357600" cy="5367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/>
          <p:nvPr/>
        </p:nvSpPr>
        <p:spPr>
          <a:xfrm>
            <a:off x="2685965" y="3758661"/>
            <a:ext cx="302700" cy="317100"/>
          </a:xfrm>
          <a:prstGeom prst="ellipse">
            <a:avLst/>
          </a:prstGeom>
          <a:noFill/>
          <a:ln cap="flat" cmpd="sng" w="4197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80" name="Google Shape;80;p14"/>
          <p:cNvSpPr/>
          <p:nvPr/>
        </p:nvSpPr>
        <p:spPr>
          <a:xfrm>
            <a:off x="2685965" y="4295273"/>
            <a:ext cx="302700" cy="317100"/>
          </a:xfrm>
          <a:prstGeom prst="ellipse">
            <a:avLst/>
          </a:prstGeom>
          <a:noFill/>
          <a:ln cap="flat" cmpd="sng" w="4197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76" name="Google Shape;76;p14"/>
          <p:cNvSpPr/>
          <p:nvPr/>
        </p:nvSpPr>
        <p:spPr>
          <a:xfrm>
            <a:off x="2685965" y="3222050"/>
            <a:ext cx="302700" cy="317100"/>
          </a:xfrm>
          <a:prstGeom prst="ellipse">
            <a:avLst/>
          </a:prstGeom>
          <a:noFill/>
          <a:ln cap="flat" cmpd="sng" w="4197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cxnSp>
        <p:nvCxnSpPr>
          <p:cNvPr id="81" name="Google Shape;81;p14"/>
          <p:cNvCxnSpPr>
            <a:stCxn id="66" idx="6"/>
            <a:endCxn id="76" idx="2"/>
          </p:cNvCxnSpPr>
          <p:nvPr/>
        </p:nvCxnSpPr>
        <p:spPr>
          <a:xfrm>
            <a:off x="2145594" y="3380600"/>
            <a:ext cx="540300" cy="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4"/>
          <p:cNvCxnSpPr>
            <a:stCxn id="66" idx="6"/>
            <a:endCxn id="78" idx="2"/>
          </p:cNvCxnSpPr>
          <p:nvPr/>
        </p:nvCxnSpPr>
        <p:spPr>
          <a:xfrm>
            <a:off x="2145594" y="3380600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>
            <a:stCxn id="66" idx="6"/>
            <a:endCxn id="80" idx="2"/>
          </p:cNvCxnSpPr>
          <p:nvPr/>
        </p:nvCxnSpPr>
        <p:spPr>
          <a:xfrm>
            <a:off x="2145594" y="3380600"/>
            <a:ext cx="540300" cy="10731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>
            <a:stCxn id="64" idx="6"/>
            <a:endCxn id="78" idx="2"/>
          </p:cNvCxnSpPr>
          <p:nvPr/>
        </p:nvCxnSpPr>
        <p:spPr>
          <a:xfrm>
            <a:off x="2145594" y="3917211"/>
            <a:ext cx="540300" cy="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4"/>
          <p:cNvCxnSpPr>
            <a:stCxn id="64" idx="6"/>
            <a:endCxn id="76" idx="2"/>
          </p:cNvCxnSpPr>
          <p:nvPr/>
        </p:nvCxnSpPr>
        <p:spPr>
          <a:xfrm flipH="1" rot="10800000">
            <a:off x="2145594" y="3380511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4"/>
          <p:cNvCxnSpPr>
            <a:stCxn id="64" idx="6"/>
            <a:endCxn id="80" idx="2"/>
          </p:cNvCxnSpPr>
          <p:nvPr/>
        </p:nvCxnSpPr>
        <p:spPr>
          <a:xfrm>
            <a:off x="2145594" y="3917211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4"/>
          <p:cNvCxnSpPr>
            <a:stCxn id="65" idx="6"/>
            <a:endCxn id="76" idx="2"/>
          </p:cNvCxnSpPr>
          <p:nvPr/>
        </p:nvCxnSpPr>
        <p:spPr>
          <a:xfrm flipH="1" rot="10800000">
            <a:off x="2145594" y="3380723"/>
            <a:ext cx="540300" cy="10731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>
            <a:stCxn id="65" idx="6"/>
            <a:endCxn id="78" idx="2"/>
          </p:cNvCxnSpPr>
          <p:nvPr/>
        </p:nvCxnSpPr>
        <p:spPr>
          <a:xfrm flipH="1" rot="10800000">
            <a:off x="2145594" y="3917123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>
            <a:stCxn id="65" idx="6"/>
            <a:endCxn id="80" idx="2"/>
          </p:cNvCxnSpPr>
          <p:nvPr/>
        </p:nvCxnSpPr>
        <p:spPr>
          <a:xfrm>
            <a:off x="2145594" y="4453823"/>
            <a:ext cx="540300" cy="0"/>
          </a:xfrm>
          <a:prstGeom prst="straightConnector1">
            <a:avLst/>
          </a:prstGeom>
          <a:noFill/>
          <a:ln cap="flat" cmpd="sng" w="28050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4"/>
          <p:cNvSpPr txBox="1"/>
          <p:nvPr/>
        </p:nvSpPr>
        <p:spPr>
          <a:xfrm>
            <a:off x="712407" y="-137545"/>
            <a:ext cx="3000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92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LLM</a:t>
            </a:r>
            <a:endParaRPr b="1" sz="4920">
              <a:solidFill>
                <a:srgbClr val="A64D79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400125" y="1039125"/>
            <a:ext cx="48744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Addestrati </a:t>
            </a:r>
            <a: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su enormi quantità di testo</a:t>
            </a:r>
            <a:endParaRPr sz="15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Reti neurali con </a:t>
            </a:r>
            <a:r>
              <a:rPr lang="it" sz="15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miliardi di parametri</a:t>
            </a:r>
            <a:endParaRPr sz="1500"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Generano linguaggio </a:t>
            </a:r>
            <a:r>
              <a:rPr lang="it" sz="15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prevedendo</a:t>
            </a:r>
            <a: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 la parola più probabile dal contesto</a:t>
            </a:r>
            <a:endParaRPr sz="15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5339375" y="969375"/>
            <a:ext cx="3617400" cy="1566300"/>
          </a:xfrm>
          <a:prstGeom prst="rect">
            <a:avLst/>
          </a:prstGeom>
          <a:ln cap="flat" cmpd="sng" w="9525">
            <a:solidFill>
              <a:srgbClr val="0D22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it" sz="23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MASKING</a:t>
            </a:r>
            <a:endParaRPr sz="2300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i="1" lang="it" sz="2300">
                <a:solidFill>
                  <a:srgbClr val="0D22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_____ sul divano" </a:t>
            </a:r>
            <a:endParaRPr i="1" sz="2300">
              <a:solidFill>
                <a:srgbClr val="0D22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i="1" lang="it" sz="2300">
                <a:solidFill>
                  <a:srgbClr val="0D22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_____ dorme sul divano" </a:t>
            </a:r>
            <a:endParaRPr i="1" sz="2300">
              <a:solidFill>
                <a:srgbClr val="0D22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i="1" lang="it" sz="2300">
                <a:solidFill>
                  <a:srgbClr val="0D22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dorme _____ divano" </a:t>
            </a:r>
            <a:endParaRPr i="1" sz="1700">
              <a:solidFill>
                <a:srgbClr val="0D22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4"/>
          <p:cNvSpPr txBox="1"/>
          <p:nvPr>
            <p:ph type="title"/>
          </p:nvPr>
        </p:nvSpPr>
        <p:spPr>
          <a:xfrm>
            <a:off x="4189340" y="2711188"/>
            <a:ext cx="4055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820">
                <a:solidFill>
                  <a:srgbClr val="0D2260"/>
                </a:solidFill>
                <a:latin typeface="Roboto"/>
                <a:ea typeface="Roboto"/>
                <a:cs typeface="Roboto"/>
                <a:sym typeface="Roboto"/>
              </a:rPr>
              <a:t>PER NOI</a:t>
            </a:r>
            <a:r>
              <a:rPr b="1" lang="it" sz="3820">
                <a:solidFill>
                  <a:srgbClr val="0D226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1" sz="3820">
              <a:solidFill>
                <a:srgbClr val="0D226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404150" y="3483238"/>
            <a:ext cx="3790500" cy="6900"/>
          </a:xfrm>
          <a:prstGeom prst="straightConnector1">
            <a:avLst/>
          </a:prstGeom>
          <a:noFill/>
          <a:ln cap="flat" cmpd="sng" w="28575">
            <a:solidFill>
              <a:srgbClr val="0D226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4239450" y="3556813"/>
            <a:ext cx="39552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Accesso immediato alle informazioni</a:t>
            </a:r>
            <a: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 usando il linguaggio naturale</a:t>
            </a:r>
            <a:b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5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Interazione semplice</a:t>
            </a:r>
            <a: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, come parlare con una persona</a:t>
            </a:r>
            <a:endParaRPr sz="18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21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2777337" y="922100"/>
            <a:ext cx="3589325" cy="35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>
            <p:ph type="ctrTitle"/>
          </p:nvPr>
        </p:nvSpPr>
        <p:spPr>
          <a:xfrm>
            <a:off x="0" y="1639775"/>
            <a:ext cx="7224600" cy="111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DOVE FALLISCE L’IA?</a:t>
            </a:r>
            <a:endParaRPr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pic>
        <p:nvPicPr>
          <p:cNvPr id="276" name="Google Shape;276;p37" title="Screenshot 2026-02-02 alle 16.18.32.png"/>
          <p:cNvPicPr preferRelativeResize="0"/>
          <p:nvPr/>
        </p:nvPicPr>
        <p:blipFill rotWithShape="1">
          <a:blip r:embed="rId3">
            <a:alphaModFix/>
          </a:blip>
          <a:srcRect b="941" l="0" r="159" t="0"/>
          <a:stretch/>
        </p:blipFill>
        <p:spPr>
          <a:xfrm>
            <a:off x="0" y="389625"/>
            <a:ext cx="9144000" cy="12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5691900" y="2139850"/>
            <a:ext cx="3589325" cy="35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 b="73909" l="2260" r="1972" t="4520"/>
          <a:stretch/>
        </p:blipFill>
        <p:spPr>
          <a:xfrm>
            <a:off x="620525" y="1190125"/>
            <a:ext cx="8523475" cy="138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 title="g.jpeg"/>
          <p:cNvPicPr preferRelativeResize="0"/>
          <p:nvPr/>
        </p:nvPicPr>
        <p:blipFill rotWithShape="1">
          <a:blip r:embed="rId4">
            <a:alphaModFix/>
          </a:blip>
          <a:srcRect b="34287" l="5384" r="3665" t="32800"/>
          <a:stretch/>
        </p:blipFill>
        <p:spPr>
          <a:xfrm>
            <a:off x="698050" y="175452"/>
            <a:ext cx="8197250" cy="59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 rotWithShape="1">
          <a:blip r:embed="rId5">
            <a:alphaModFix/>
          </a:blip>
          <a:srcRect b="30733" l="2062" r="34283" t="4537"/>
          <a:stretch/>
        </p:blipFill>
        <p:spPr>
          <a:xfrm>
            <a:off x="3920425" y="2455575"/>
            <a:ext cx="4889174" cy="25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 title="Screenshot 2026-02-02 alle 16.17.22.png"/>
          <p:cNvPicPr preferRelativeResize="0"/>
          <p:nvPr/>
        </p:nvPicPr>
        <p:blipFill rotWithShape="1">
          <a:blip r:embed="rId6">
            <a:alphaModFix/>
          </a:blip>
          <a:srcRect b="91280" l="1428" r="3964" t="0"/>
          <a:stretch/>
        </p:blipFill>
        <p:spPr>
          <a:xfrm>
            <a:off x="6700" y="0"/>
            <a:ext cx="497825" cy="50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 title="Screenshot 2026-02-02 alle 16.17.22.png"/>
          <p:cNvPicPr preferRelativeResize="0"/>
          <p:nvPr/>
        </p:nvPicPr>
        <p:blipFill rotWithShape="1">
          <a:blip r:embed="rId6">
            <a:alphaModFix/>
          </a:blip>
          <a:srcRect b="221" l="2343" r="6106" t="52673"/>
          <a:stretch/>
        </p:blipFill>
        <p:spPr>
          <a:xfrm>
            <a:off x="1625" y="2292415"/>
            <a:ext cx="502900" cy="2840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8"/>
          <p:cNvCxnSpPr/>
          <p:nvPr/>
        </p:nvCxnSpPr>
        <p:spPr>
          <a:xfrm>
            <a:off x="500625" y="4425"/>
            <a:ext cx="0" cy="520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9"/>
          <p:cNvPicPr preferRelativeResize="0"/>
          <p:nvPr/>
        </p:nvPicPr>
        <p:blipFill rotWithShape="1">
          <a:blip r:embed="rId3">
            <a:alphaModFix/>
          </a:blip>
          <a:srcRect b="21706" l="4038" r="5002" t="6655"/>
          <a:stretch/>
        </p:blipFill>
        <p:spPr>
          <a:xfrm>
            <a:off x="504525" y="1450987"/>
            <a:ext cx="8571450" cy="22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9" title="Screenshot 2026-02-02 alle 16.17.22.png"/>
          <p:cNvPicPr preferRelativeResize="0"/>
          <p:nvPr/>
        </p:nvPicPr>
        <p:blipFill rotWithShape="1">
          <a:blip r:embed="rId4">
            <a:alphaModFix/>
          </a:blip>
          <a:srcRect b="91280" l="1428" r="3964" t="0"/>
          <a:stretch/>
        </p:blipFill>
        <p:spPr>
          <a:xfrm>
            <a:off x="6700" y="0"/>
            <a:ext cx="497825" cy="50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 title="Screenshot 2026-02-02 alle 16.17.22.png"/>
          <p:cNvPicPr preferRelativeResize="0"/>
          <p:nvPr/>
        </p:nvPicPr>
        <p:blipFill rotWithShape="1">
          <a:blip r:embed="rId4">
            <a:alphaModFix/>
          </a:blip>
          <a:srcRect b="221" l="2343" r="6106" t="52673"/>
          <a:stretch/>
        </p:blipFill>
        <p:spPr>
          <a:xfrm>
            <a:off x="1625" y="2292415"/>
            <a:ext cx="502900" cy="2840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9"/>
          <p:cNvCxnSpPr/>
          <p:nvPr/>
        </p:nvCxnSpPr>
        <p:spPr>
          <a:xfrm>
            <a:off x="500625" y="4425"/>
            <a:ext cx="0" cy="520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 rotWithShape="1">
          <a:blip r:embed="rId3">
            <a:alphaModFix/>
          </a:blip>
          <a:srcRect b="0" l="0" r="0" t="76823"/>
          <a:stretch/>
        </p:blipFill>
        <p:spPr>
          <a:xfrm>
            <a:off x="434150" y="1067000"/>
            <a:ext cx="7613874" cy="15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0"/>
          <p:cNvPicPr preferRelativeResize="0"/>
          <p:nvPr/>
        </p:nvPicPr>
        <p:blipFill rotWithShape="1">
          <a:blip r:embed="rId3">
            <a:alphaModFix/>
          </a:blip>
          <a:srcRect b="90479" l="61092" r="0" t="0"/>
          <a:stretch/>
        </p:blipFill>
        <p:spPr>
          <a:xfrm>
            <a:off x="500625" y="97675"/>
            <a:ext cx="4619601" cy="9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 rotWithShape="1">
          <a:blip r:embed="rId4">
            <a:alphaModFix/>
          </a:blip>
          <a:srcRect b="52394" l="0" r="0" t="0"/>
          <a:stretch/>
        </p:blipFill>
        <p:spPr>
          <a:xfrm>
            <a:off x="2058876" y="2571750"/>
            <a:ext cx="6871649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 title="Screenshot 2026-02-02 alle 16.17.22.png"/>
          <p:cNvPicPr preferRelativeResize="0"/>
          <p:nvPr/>
        </p:nvPicPr>
        <p:blipFill rotWithShape="1">
          <a:blip r:embed="rId5">
            <a:alphaModFix/>
          </a:blip>
          <a:srcRect b="91280" l="1428" r="3964" t="0"/>
          <a:stretch/>
        </p:blipFill>
        <p:spPr>
          <a:xfrm>
            <a:off x="6700" y="0"/>
            <a:ext cx="497825" cy="50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 title="Screenshot 2026-02-02 alle 16.17.22.png"/>
          <p:cNvPicPr preferRelativeResize="0"/>
          <p:nvPr/>
        </p:nvPicPr>
        <p:blipFill rotWithShape="1">
          <a:blip r:embed="rId5">
            <a:alphaModFix/>
          </a:blip>
          <a:srcRect b="221" l="2343" r="6106" t="52673"/>
          <a:stretch/>
        </p:blipFill>
        <p:spPr>
          <a:xfrm>
            <a:off x="1625" y="2292415"/>
            <a:ext cx="502900" cy="2840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40"/>
          <p:cNvCxnSpPr/>
          <p:nvPr/>
        </p:nvCxnSpPr>
        <p:spPr>
          <a:xfrm>
            <a:off x="500625" y="4425"/>
            <a:ext cx="0" cy="520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idx="1" type="subTitle"/>
          </p:nvPr>
        </p:nvSpPr>
        <p:spPr>
          <a:xfrm>
            <a:off x="504525" y="3497650"/>
            <a:ext cx="85206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Gli studi ideologici hanno escluso l’esistenza del lago che è attestato solo in fonti storiografiche tarde. </a:t>
            </a:r>
            <a:endParaRPr sz="16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Qui gioca molto la </a:t>
            </a:r>
            <a:r>
              <a:rPr b="1"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scarsa qualità della conoscenza enciclopedica</a:t>
            </a:r>
            <a:r>
              <a:rPr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presente sul web.</a:t>
            </a:r>
            <a:endParaRPr sz="16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L’argomento</a:t>
            </a:r>
            <a:r>
              <a:rPr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è </a:t>
            </a:r>
            <a:r>
              <a:rPr b="1"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di nicchia</a:t>
            </a:r>
            <a:r>
              <a:rPr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e la </a:t>
            </a:r>
            <a:r>
              <a:rPr b="1"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letteratura informale</a:t>
            </a:r>
            <a:r>
              <a:rPr lang="it" sz="16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(e le suggestioni narrative) prevale su quella scientifica (non presente sul web).</a:t>
            </a:r>
            <a:endParaRPr sz="34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 rotWithShape="1">
          <a:blip r:embed="rId3">
            <a:alphaModFix/>
          </a:blip>
          <a:srcRect b="72663" l="0" r="0" t="14475"/>
          <a:stretch/>
        </p:blipFill>
        <p:spPr>
          <a:xfrm>
            <a:off x="3366400" y="0"/>
            <a:ext cx="4404801" cy="10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 b="39175" l="0" r="0" t="30872"/>
          <a:stretch/>
        </p:blipFill>
        <p:spPr>
          <a:xfrm>
            <a:off x="2669388" y="1007650"/>
            <a:ext cx="4190867" cy="223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 title="Screenshot 2026-02-02 alle 16.17.22.png"/>
          <p:cNvPicPr preferRelativeResize="0"/>
          <p:nvPr/>
        </p:nvPicPr>
        <p:blipFill rotWithShape="1">
          <a:blip r:embed="rId4">
            <a:alphaModFix/>
          </a:blip>
          <a:srcRect b="91280" l="1428" r="3964" t="0"/>
          <a:stretch/>
        </p:blipFill>
        <p:spPr>
          <a:xfrm>
            <a:off x="6700" y="0"/>
            <a:ext cx="497825" cy="50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 title="Screenshot 2026-02-02 alle 16.17.22.png"/>
          <p:cNvPicPr preferRelativeResize="0"/>
          <p:nvPr/>
        </p:nvPicPr>
        <p:blipFill rotWithShape="1">
          <a:blip r:embed="rId4">
            <a:alphaModFix/>
          </a:blip>
          <a:srcRect b="221" l="2343" r="6106" t="52673"/>
          <a:stretch/>
        </p:blipFill>
        <p:spPr>
          <a:xfrm>
            <a:off x="1625" y="2292415"/>
            <a:ext cx="502900" cy="2840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41"/>
          <p:cNvCxnSpPr/>
          <p:nvPr/>
        </p:nvCxnSpPr>
        <p:spPr>
          <a:xfrm>
            <a:off x="500625" y="4425"/>
            <a:ext cx="0" cy="520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411800" y="2062075"/>
            <a:ext cx="4234500" cy="1966500"/>
          </a:xfrm>
          <a:prstGeom prst="rect">
            <a:avLst/>
          </a:prstGeom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30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CONSEGUENZE</a:t>
            </a:r>
            <a:endParaRPr sz="2300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rgbClr val="0D2260"/>
              </a:buClr>
              <a:buSzPts val="1300"/>
              <a:buFont typeface="Lexend"/>
              <a:buChar char="-"/>
            </a:pPr>
            <a:r>
              <a:rPr lang="it" sz="13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Sono “completatori di testo”, non esperti</a:t>
            </a:r>
            <a:endParaRPr sz="13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300"/>
              <a:buFont typeface="Lexend"/>
              <a:buChar char="-"/>
            </a:pPr>
            <a:r>
              <a:rPr lang="it" sz="13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Possono sbagliare calcoli e ragionamenti logici</a:t>
            </a:r>
            <a:endParaRPr sz="13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300"/>
              <a:buFont typeface="Lexend"/>
              <a:buChar char="-"/>
            </a:pPr>
            <a:r>
              <a:rPr lang="it" sz="13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Avere un vero spirito critico</a:t>
            </a:r>
            <a:endParaRPr sz="13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02600" y="4276150"/>
            <a:ext cx="964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300">
                <a:solidFill>
                  <a:srgbClr val="0D22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“Un LLM </a:t>
            </a:r>
            <a:r>
              <a:rPr i="1" lang="it" sz="2300">
                <a:solidFill>
                  <a:srgbClr val="A64D7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 ragiona</a:t>
            </a:r>
            <a:r>
              <a:rPr i="1" lang="it" sz="2300">
                <a:solidFill>
                  <a:srgbClr val="0D22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completa il testo in modo probabilistico”</a:t>
            </a:r>
            <a:endParaRPr i="1" sz="2600">
              <a:solidFill>
                <a:srgbClr val="0D22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1199700" y="-107025"/>
            <a:ext cx="74466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5120">
                <a:solidFill>
                  <a:srgbClr val="0D2260"/>
                </a:solidFill>
                <a:latin typeface="Roboto"/>
                <a:ea typeface="Roboto"/>
                <a:cs typeface="Roboto"/>
                <a:sym typeface="Roboto"/>
              </a:rPr>
              <a:t>PERCHÉ SERVE </a:t>
            </a:r>
            <a:r>
              <a:rPr b="1" lang="it" sz="512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SAPERE</a:t>
            </a:r>
            <a:r>
              <a:rPr b="1" lang="it" sz="5120">
                <a:solidFill>
                  <a:srgbClr val="0D226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5120">
              <a:solidFill>
                <a:srgbClr val="0D226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731700" y="943500"/>
            <a:ext cx="4234500" cy="19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Conoscerne </a:t>
            </a:r>
            <a:r>
              <a:rPr lang="it" sz="15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potenzialità e limiti</a:t>
            </a:r>
            <a:endParaRPr sz="1500"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Non fidarsi ciecamente</a:t>
            </a:r>
            <a: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 delle risposte</a:t>
            </a:r>
            <a:endParaRPr sz="15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D226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D2260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0D2260"/>
                </a:solidFill>
                <a:latin typeface="Lexend"/>
                <a:ea typeface="Lexend"/>
                <a:cs typeface="Lexend"/>
                <a:sym typeface="Lexend"/>
              </a:rPr>
              <a:t>Ottenere </a:t>
            </a:r>
            <a:r>
              <a:rPr lang="it" sz="1500">
                <a:solidFill>
                  <a:srgbClr val="A64D79"/>
                </a:solidFill>
                <a:latin typeface="Lexend"/>
                <a:ea typeface="Lexend"/>
                <a:cs typeface="Lexend"/>
                <a:sym typeface="Lexend"/>
              </a:rPr>
              <a:t>risultati più accurati</a:t>
            </a:r>
            <a:endParaRPr sz="1500">
              <a:solidFill>
                <a:srgbClr val="A64D79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B1C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2"/>
          <p:cNvPicPr preferRelativeResize="0"/>
          <p:nvPr/>
        </p:nvPicPr>
        <p:blipFill rotWithShape="1">
          <a:blip r:embed="rId3">
            <a:alphaModFix/>
          </a:blip>
          <a:srcRect b="26690" l="5125" r="6807" t="5012"/>
          <a:stretch/>
        </p:blipFill>
        <p:spPr>
          <a:xfrm>
            <a:off x="986875" y="2515450"/>
            <a:ext cx="7742625" cy="2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 rotWithShape="1">
          <a:blip r:embed="rId4">
            <a:alphaModFix/>
          </a:blip>
          <a:srcRect b="10514" l="1920" r="3013" t="0"/>
          <a:stretch/>
        </p:blipFill>
        <p:spPr>
          <a:xfrm>
            <a:off x="693850" y="0"/>
            <a:ext cx="7660526" cy="22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 title="Screenshot 2026-02-02 alle 16.17.22.png"/>
          <p:cNvPicPr preferRelativeResize="0"/>
          <p:nvPr/>
        </p:nvPicPr>
        <p:blipFill rotWithShape="1">
          <a:blip r:embed="rId5">
            <a:alphaModFix/>
          </a:blip>
          <a:srcRect b="91280" l="1428" r="3964" t="0"/>
          <a:stretch/>
        </p:blipFill>
        <p:spPr>
          <a:xfrm>
            <a:off x="6700" y="0"/>
            <a:ext cx="497825" cy="50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 title="Screenshot 2026-02-02 alle 16.17.22.png"/>
          <p:cNvPicPr preferRelativeResize="0"/>
          <p:nvPr/>
        </p:nvPicPr>
        <p:blipFill rotWithShape="1">
          <a:blip r:embed="rId5">
            <a:alphaModFix/>
          </a:blip>
          <a:srcRect b="221" l="2343" r="6106" t="52673"/>
          <a:stretch/>
        </p:blipFill>
        <p:spPr>
          <a:xfrm>
            <a:off x="1625" y="2292415"/>
            <a:ext cx="502900" cy="2840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42"/>
          <p:cNvCxnSpPr/>
          <p:nvPr/>
        </p:nvCxnSpPr>
        <p:spPr>
          <a:xfrm>
            <a:off x="500625" y="4425"/>
            <a:ext cx="0" cy="520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B1C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75" y="658174"/>
            <a:ext cx="8291275" cy="3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 title="Screenshot 2026-02-02 alle 16.17.22.png"/>
          <p:cNvPicPr preferRelativeResize="0"/>
          <p:nvPr/>
        </p:nvPicPr>
        <p:blipFill rotWithShape="1">
          <a:blip r:embed="rId4">
            <a:alphaModFix/>
          </a:blip>
          <a:srcRect b="91280" l="1428" r="3964" t="0"/>
          <a:stretch/>
        </p:blipFill>
        <p:spPr>
          <a:xfrm>
            <a:off x="6700" y="0"/>
            <a:ext cx="497825" cy="50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 title="Screenshot 2026-02-02 alle 16.17.22.png"/>
          <p:cNvPicPr preferRelativeResize="0"/>
          <p:nvPr/>
        </p:nvPicPr>
        <p:blipFill rotWithShape="1">
          <a:blip r:embed="rId4">
            <a:alphaModFix/>
          </a:blip>
          <a:srcRect b="221" l="2343" r="6106" t="52673"/>
          <a:stretch/>
        </p:blipFill>
        <p:spPr>
          <a:xfrm>
            <a:off x="1625" y="2292415"/>
            <a:ext cx="502900" cy="2840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3"/>
          <p:cNvCxnSpPr/>
          <p:nvPr/>
        </p:nvCxnSpPr>
        <p:spPr>
          <a:xfrm>
            <a:off x="500625" y="4425"/>
            <a:ext cx="0" cy="520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B1C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250" y="1699950"/>
            <a:ext cx="4963500" cy="33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4"/>
          <p:cNvSpPr txBox="1"/>
          <p:nvPr/>
        </p:nvSpPr>
        <p:spPr>
          <a:xfrm>
            <a:off x="938700" y="67300"/>
            <a:ext cx="72666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2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Conosci l'indovinello del pastore che deve attraversare un fiume con lupo, capra e cavolo evitando che si mangiano e potendo portare solo due di loro sulla barca?</a:t>
            </a:r>
            <a:endParaRPr sz="12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2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RISPONDE CORRETTAMENTE </a:t>
            </a:r>
            <a:endParaRPr sz="12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2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2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25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Potresti generare un'illustrazione che illustra la soluzione?</a:t>
            </a:r>
            <a:endParaRPr sz="125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0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9" name="Google Shape;339;p44" title="Screenshot 2026-02-02 alle 16.17.22.png"/>
          <p:cNvPicPr preferRelativeResize="0"/>
          <p:nvPr/>
        </p:nvPicPr>
        <p:blipFill rotWithShape="1">
          <a:blip r:embed="rId4">
            <a:alphaModFix/>
          </a:blip>
          <a:srcRect b="91280" l="1428" r="3964" t="0"/>
          <a:stretch/>
        </p:blipFill>
        <p:spPr>
          <a:xfrm>
            <a:off x="6700" y="0"/>
            <a:ext cx="497825" cy="50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4" title="Screenshot 2026-02-02 alle 16.17.22.png"/>
          <p:cNvPicPr preferRelativeResize="0"/>
          <p:nvPr/>
        </p:nvPicPr>
        <p:blipFill rotWithShape="1">
          <a:blip r:embed="rId4">
            <a:alphaModFix/>
          </a:blip>
          <a:srcRect b="221" l="2343" r="6106" t="52673"/>
          <a:stretch/>
        </p:blipFill>
        <p:spPr>
          <a:xfrm>
            <a:off x="1625" y="2292415"/>
            <a:ext cx="502900" cy="2840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p44"/>
          <p:cNvCxnSpPr/>
          <p:nvPr/>
        </p:nvCxnSpPr>
        <p:spPr>
          <a:xfrm>
            <a:off x="500625" y="4425"/>
            <a:ext cx="0" cy="520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B1C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ctrTitle"/>
          </p:nvPr>
        </p:nvSpPr>
        <p:spPr>
          <a:xfrm>
            <a:off x="311700" y="167250"/>
            <a:ext cx="8520600" cy="9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COME MAI?</a:t>
            </a:r>
            <a:endParaRPr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347" name="Google Shape;347;p45"/>
          <p:cNvSpPr txBox="1"/>
          <p:nvPr>
            <p:ph type="ctrTitle"/>
          </p:nvPr>
        </p:nvSpPr>
        <p:spPr>
          <a:xfrm>
            <a:off x="1984800" y="1211675"/>
            <a:ext cx="5174400" cy="3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LIMITAZIONI DEI DATI DI ADDESTRAMENTO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AMBIGUITÀ O INCOMPLETEZZA DELLA DOMANDA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LIMITI DEL RAGIONAMENTO LOGICO/MATEMATICO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FUNCTION CALLING NON ATTIVO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PROBLEMI DI INTERPRETAZIONE DEL LINGUAGGIO NATURALE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GENERALIZZAZIONI SU PATTERN COMUNI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LIMITI DI MEMORIA CONTESTUALE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cxnSp>
        <p:nvCxnSpPr>
          <p:cNvPr id="348" name="Google Shape;348;p45"/>
          <p:cNvCxnSpPr/>
          <p:nvPr/>
        </p:nvCxnSpPr>
        <p:spPr>
          <a:xfrm>
            <a:off x="3894450" y="1105250"/>
            <a:ext cx="1355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45"/>
          <p:cNvCxnSpPr/>
          <p:nvPr/>
        </p:nvCxnSpPr>
        <p:spPr>
          <a:xfrm>
            <a:off x="3894450" y="4858450"/>
            <a:ext cx="1355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0" name="Google Shape;350;p45" title="Screenshot 2026-02-02 alle 16.17.22.png"/>
          <p:cNvPicPr preferRelativeResize="0"/>
          <p:nvPr/>
        </p:nvPicPr>
        <p:blipFill rotWithShape="1">
          <a:blip r:embed="rId3">
            <a:alphaModFix/>
          </a:blip>
          <a:srcRect b="91280" l="1428" r="3964" t="0"/>
          <a:stretch/>
        </p:blipFill>
        <p:spPr>
          <a:xfrm>
            <a:off x="6700" y="0"/>
            <a:ext cx="497825" cy="50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 title="Screenshot 2026-02-02 alle 16.17.22.png"/>
          <p:cNvPicPr preferRelativeResize="0"/>
          <p:nvPr/>
        </p:nvPicPr>
        <p:blipFill rotWithShape="1">
          <a:blip r:embed="rId3">
            <a:alphaModFix/>
          </a:blip>
          <a:srcRect b="221" l="2343" r="6106" t="52673"/>
          <a:stretch/>
        </p:blipFill>
        <p:spPr>
          <a:xfrm>
            <a:off x="1625" y="2292415"/>
            <a:ext cx="502900" cy="2840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5"/>
          <p:cNvCxnSpPr/>
          <p:nvPr/>
        </p:nvCxnSpPr>
        <p:spPr>
          <a:xfrm>
            <a:off x="500625" y="4425"/>
            <a:ext cx="0" cy="520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477815" y="1855040"/>
            <a:ext cx="5513100" cy="21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 conoscenza e c’è tanto sul web 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 poca conoscenza ma c’è tanto sul web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 poca conoscenza e c’è poco sul web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6728256" y="1790788"/>
            <a:ext cx="26430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Mi posso fidare</a:t>
            </a:r>
            <a:endParaRPr sz="2200">
              <a:solidFill>
                <a:srgbClr val="0B539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>
            <a:off x="5990386" y="3622414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16"/>
          <p:cNvCxnSpPr/>
          <p:nvPr/>
        </p:nvCxnSpPr>
        <p:spPr>
          <a:xfrm>
            <a:off x="5938795" y="2049180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6"/>
          <p:cNvCxnSpPr/>
          <p:nvPr/>
        </p:nvCxnSpPr>
        <p:spPr>
          <a:xfrm>
            <a:off x="5938811" y="2862040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6"/>
          <p:cNvSpPr txBox="1"/>
          <p:nvPr/>
        </p:nvSpPr>
        <p:spPr>
          <a:xfrm>
            <a:off x="6728260" y="2573102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Meglio controllare </a:t>
            </a:r>
            <a:endParaRPr sz="20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728256" y="337610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Diffido</a:t>
            </a:r>
            <a:endParaRPr>
              <a:solidFill>
                <a:srgbClr val="0B5394"/>
              </a:solidFill>
            </a:endParaRPr>
          </a:p>
        </p:txBody>
      </p:sp>
      <p:sp>
        <p:nvSpPr>
          <p:cNvPr id="123" name="Google Shape;123;p16"/>
          <p:cNvSpPr txBox="1"/>
          <p:nvPr>
            <p:ph type="title"/>
          </p:nvPr>
        </p:nvSpPr>
        <p:spPr>
          <a:xfrm>
            <a:off x="568550" y="-113541"/>
            <a:ext cx="8520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512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RIASSUMENDO</a:t>
            </a:r>
            <a:endParaRPr b="1" sz="5120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457200" y="457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type="title"/>
          </p:nvPr>
        </p:nvSpPr>
        <p:spPr>
          <a:xfrm>
            <a:off x="491850" y="-128825"/>
            <a:ext cx="8160300" cy="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5120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ESEMPIO</a:t>
            </a:r>
            <a:endParaRPr b="1" sz="5120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455600" y="1768800"/>
            <a:ext cx="5524500" cy="24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exend"/>
              <a:buChar char="-"/>
            </a:pPr>
            <a:r>
              <a:rPr lang="it" sz="2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Chi ha dipinto la Gioconda?</a:t>
            </a:r>
            <a:endParaRPr sz="2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exend"/>
              <a:buChar char="-"/>
            </a:pPr>
            <a:r>
              <a:rPr lang="it" sz="2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Parlami delle matrici di rotazione in uno spazio vettoriale.</a:t>
            </a:r>
            <a:endParaRPr sz="2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exend"/>
              <a:buChar char="-"/>
            </a:pPr>
            <a:r>
              <a:rPr lang="it" sz="2100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Quando si prosciugò il lago Gerundo?</a:t>
            </a:r>
            <a:endParaRPr sz="21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6717950" y="1789424"/>
            <a:ext cx="26430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Mi posso fidare </a:t>
            </a:r>
            <a:endParaRPr sz="20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5" name="Google Shape;135;p17"/>
          <p:cNvCxnSpPr/>
          <p:nvPr/>
        </p:nvCxnSpPr>
        <p:spPr>
          <a:xfrm>
            <a:off x="5980080" y="3621049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5928488" y="2047815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5928505" y="2860675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17"/>
          <p:cNvSpPr txBox="1"/>
          <p:nvPr/>
        </p:nvSpPr>
        <p:spPr>
          <a:xfrm>
            <a:off x="6717953" y="257173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Meglio controllare </a:t>
            </a:r>
            <a:endParaRPr sz="2000">
              <a:solidFill>
                <a:srgbClr val="0B539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6717950" y="337474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0B5394"/>
                </a:solidFill>
                <a:latin typeface="Lexend"/>
                <a:ea typeface="Lexend"/>
                <a:cs typeface="Lexend"/>
                <a:sym typeface="Lexend"/>
              </a:rPr>
              <a:t>Diffido</a:t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2777337" y="922125"/>
            <a:ext cx="3589325" cy="35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